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7"/>
  </p:notesMasterIdLst>
  <p:sldIdLst>
    <p:sldId id="256" r:id="rId2"/>
    <p:sldId id="257" r:id="rId3"/>
    <p:sldId id="258" r:id="rId4"/>
    <p:sldId id="263" r:id="rId5"/>
    <p:sldId id="272" r:id="rId6"/>
    <p:sldId id="269" r:id="rId7"/>
    <p:sldId id="268" r:id="rId8"/>
    <p:sldId id="259" r:id="rId9"/>
    <p:sldId id="267" r:id="rId10"/>
    <p:sldId id="262" r:id="rId11"/>
    <p:sldId id="260" r:id="rId12"/>
    <p:sldId id="261" r:id="rId13"/>
    <p:sldId id="270" r:id="rId14"/>
    <p:sldId id="264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8E115-B332-4B91-B29C-1B08B1FCBB77}" type="datetimeFigureOut">
              <a:rPr lang="en-IN" smtClean="0"/>
              <a:t>03-07-2022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48A5A-F014-4BE2-93F6-E67395CE1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067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48A5A-F014-4BE2-93F6-E67395CE1F1E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88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48A5A-F014-4BE2-93F6-E67395CE1F1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4207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48A5A-F014-4BE2-93F6-E67395CE1F1E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793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5339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315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124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91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884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5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71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13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11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0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59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211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3" descr="Cityscape against on daylight">
            <a:extLst>
              <a:ext uri="{FF2B5EF4-FFF2-40B4-BE49-F238E27FC236}">
                <a16:creationId xmlns:a16="http://schemas.microsoft.com/office/drawing/2014/main" id="{4A990559-05D5-0759-10E8-5A9F697581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870" r="3978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8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A35BC9-5A2E-4EC5-62CE-4B0809355B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IN" sz="4800" dirty="0"/>
              <a:t>New York City 311 noise call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B3457A-7C9E-6FD6-99E8-3856491B39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599" y="4785632"/>
            <a:ext cx="4206551" cy="1446686"/>
          </a:xfrm>
        </p:spPr>
        <p:txBody>
          <a:bodyPr>
            <a:normAutofit fontScale="70000" lnSpcReduction="20000"/>
          </a:bodyPr>
          <a:lstStyle/>
          <a:p>
            <a:r>
              <a:rPr lang="en-IN" sz="2000" dirty="0"/>
              <a:t>Submitted to: Professor Walter McHugh</a:t>
            </a:r>
          </a:p>
          <a:p>
            <a:r>
              <a:rPr lang="en-IN" sz="2000" dirty="0"/>
              <a:t>College of Professional Studies, </a:t>
            </a:r>
            <a:r>
              <a:rPr lang="en-IN" sz="2000" dirty="0" err="1"/>
              <a:t>Northeastern</a:t>
            </a:r>
            <a:r>
              <a:rPr lang="en-IN" sz="2000" dirty="0"/>
              <a:t> University</a:t>
            </a:r>
          </a:p>
          <a:p>
            <a:r>
              <a:rPr lang="en-IN" sz="2000" dirty="0"/>
              <a:t>EAI 6120: AI Communication/ Visualization</a:t>
            </a:r>
          </a:p>
          <a:p>
            <a:r>
              <a:rPr lang="en-IN" sz="2000" dirty="0"/>
              <a:t>By: Nilay Anand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2CB65F5-9349-0DB6-CA4E-CC8F6D757E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09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174"/>
    </mc:Choice>
    <mc:Fallback>
      <p:transition spd="slow" advTm="9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68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8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92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6F48AD3-C8B3-4F74-B546-F12937F7D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3B7D75-BD7A-254B-9622-AA14B0C8A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What is being done currently?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470154FE-651B-DC08-0CAA-E7EECCF44F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" y="1474778"/>
            <a:ext cx="7053626" cy="375605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55F8044-CA91-6994-4AC5-F004E22410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629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44"/>
    </mc:Choice>
    <mc:Fallback>
      <p:transition spd="slow" advTm="21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6F48AD3-C8B3-4F74-B546-F12937F7D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71D83-AE92-3324-675A-4EE9CA581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NYPD is on the case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AD1CAE59-428C-485E-CFF6-FA98C0FB9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" r="-1" b="3103"/>
          <a:stretch/>
        </p:blipFill>
        <p:spPr>
          <a:xfrm>
            <a:off x="1514447" y="625683"/>
            <a:ext cx="4658715" cy="545424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A16632E-B644-3A86-A7E9-09BC0AFDED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98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07"/>
    </mc:Choice>
    <mc:Fallback>
      <p:transition spd="slow" advTm="16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1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87B537-A249-C5B9-B74B-EC5381E14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And they seem to be doing just fine</a:t>
            </a:r>
          </a:p>
        </p:txBody>
      </p:sp>
      <p:sp>
        <p:nvSpPr>
          <p:cNvPr id="27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CBD07A7F-FF52-7704-2F11-CC64EB5941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7"/>
          <a:stretch/>
        </p:blipFill>
        <p:spPr>
          <a:xfrm>
            <a:off x="6601207" y="625683"/>
            <a:ext cx="3436360" cy="555758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F1C3EDB-A8B9-E33D-9FE1-590B2C7835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282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80"/>
    </mc:Choice>
    <mc:Fallback>
      <p:transition spd="slow" advTm="28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6F48AD3-C8B3-4F74-B546-F12937F7D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1DDC62-C204-8440-3E4F-829A81115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They are also kept busy at Night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85A7D40A-3C38-4817-6B2F-331E43129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" y="892854"/>
            <a:ext cx="7053626" cy="491990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59DC528-E6AB-B0ED-718F-F5878C4032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30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54"/>
    </mc:Choice>
    <mc:Fallback>
      <p:transition spd="slow" advTm="20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3ED2C-4546-69E4-ED53-2879CFF3D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this continues…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5ABDFA10-043C-341B-F16A-D9D60099F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991" y="2258008"/>
            <a:ext cx="7876018" cy="4345010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19A39FC-D324-9463-6D6E-3F9CB29CD3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80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99"/>
    </mc:Choice>
    <mc:Fallback>
      <p:transition spd="slow" advTm="18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636CE-86FD-14FA-A00F-8E51E8CC0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can be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3C40E-C68B-2FB3-B514-9B106C78E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IN" dirty="0"/>
              <a:t>NYPD is great, other channels can be optimized</a:t>
            </a:r>
          </a:p>
          <a:p>
            <a:pPr>
              <a:lnSpc>
                <a:spcPct val="150000"/>
              </a:lnSpc>
            </a:pPr>
            <a:r>
              <a:rPr lang="en-IN" dirty="0"/>
              <a:t>Since NYPD handles most complaints, employing machine learning models to predict incident and call volumes can further improve response times</a:t>
            </a:r>
          </a:p>
          <a:p>
            <a:pPr>
              <a:lnSpc>
                <a:spcPct val="150000"/>
              </a:lnSpc>
            </a:pPr>
            <a:r>
              <a:rPr lang="en-IN" dirty="0"/>
              <a:t>Test setting noise restriction like limiting decibel levels for late night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9606718-631A-2F30-01B4-0EFA9DD047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14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103"/>
    </mc:Choice>
    <mc:Fallback>
      <p:transition spd="slow" advTm="78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237D-B1E0-7923-76FD-C2031E5B2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31BE5-948A-04A5-A891-CB6837447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IN" dirty="0"/>
              <a:t>Analysis of Noise Complaints in New York City</a:t>
            </a:r>
          </a:p>
          <a:p>
            <a:pPr>
              <a:lnSpc>
                <a:spcPct val="200000"/>
              </a:lnSpc>
            </a:pPr>
            <a:r>
              <a:rPr lang="en-IN" dirty="0"/>
              <a:t>Areas in NYC that need attention</a:t>
            </a:r>
          </a:p>
          <a:p>
            <a:pPr>
              <a:lnSpc>
                <a:spcPct val="200000"/>
              </a:lnSpc>
            </a:pPr>
            <a:r>
              <a:rPr lang="en-IN" dirty="0"/>
              <a:t>Actions city can take to better manage the situation</a:t>
            </a:r>
          </a:p>
          <a:p>
            <a:pPr>
              <a:lnSpc>
                <a:spcPct val="200000"/>
              </a:lnSpc>
            </a:pPr>
            <a:r>
              <a:rPr lang="en-IN" dirty="0"/>
              <a:t>Application of Machine Learning Models in city management</a:t>
            </a:r>
          </a:p>
          <a:p>
            <a:endParaRPr lang="en-IN" dirty="0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CA030946-4942-A60D-2E8E-C70E98E314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243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02"/>
    </mc:Choice>
    <mc:Fallback>
      <p:transition spd="slow" advTm="24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26908CC-6AC4-4222-8250-B90B6072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F606D8-696E-4B76-BB10-43672AA14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751" y="302429"/>
            <a:ext cx="11550506" cy="605392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F3563E25-9DE9-278E-F020-5B6A6CBB42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5135"/>
          <a:stretch/>
        </p:blipFill>
        <p:spPr>
          <a:xfrm>
            <a:off x="352751" y="302429"/>
            <a:ext cx="11550506" cy="605392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ABF1881-5AFD-48F9-979A-19EE2FE30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608" y="2735029"/>
            <a:ext cx="148286" cy="1188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C8AC741-F3CD-9A86-043D-B1F4CF8B73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68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54"/>
    </mc:Choice>
    <mc:Fallback>
      <p:transition spd="slow" advTm="228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26908CC-6AC4-4222-8250-B90B6072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F606D8-696E-4B76-BB10-43672AA14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751" y="302429"/>
            <a:ext cx="11550506" cy="605392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F92AFD6-810A-DE3A-DC6B-3B71D07C80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" r="-1" b="4972"/>
          <a:stretch/>
        </p:blipFill>
        <p:spPr>
          <a:xfrm>
            <a:off x="352751" y="302429"/>
            <a:ext cx="11550506" cy="605392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ABF1881-5AFD-48F9-979A-19EE2FE30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608" y="2735029"/>
            <a:ext cx="148286" cy="1188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FB3D0B0-F15B-ECCD-A748-B050B6EBE9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29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82"/>
    </mc:Choice>
    <mc:Fallback>
      <p:transition spd="slow" advTm="26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6F48AD3-C8B3-4F74-B546-F12937F7D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35F1F1D7-9045-7D4B-B4DA-6D07C375C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78"/>
          <a:stretch/>
        </p:blipFill>
        <p:spPr>
          <a:xfrm>
            <a:off x="1312885" y="625682"/>
            <a:ext cx="5316515" cy="572866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19156D-5604-50B1-2CDE-084D19FC6B9C}"/>
              </a:ext>
            </a:extLst>
          </p:cNvPr>
          <p:cNvSpPr txBox="1"/>
          <p:nvPr/>
        </p:nvSpPr>
        <p:spPr>
          <a:xfrm>
            <a:off x="7851648" y="1031178"/>
            <a:ext cx="402336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Manhattan has the most noise complaints, second only to Bronx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A39BFD7-7F2B-26B2-DE20-EE5533E72A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870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36"/>
    </mc:Choice>
    <mc:Fallback>
      <p:transition spd="slow" advTm="20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693B08FD-5ECC-4728-AA84-CD6AC875B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4" name="Freeform: Shape 37">
            <a:extLst>
              <a:ext uri="{FF2B5EF4-FFF2-40B4-BE49-F238E27FC236}">
                <a16:creationId xmlns:a16="http://schemas.microsoft.com/office/drawing/2014/main" id="{2549107E-EC98-4933-8F8F-A1713C39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6557"/>
          </a:xfrm>
          <a:custGeom>
            <a:avLst/>
            <a:gdLst>
              <a:gd name="connsiteX0" fmla="*/ 0 w 12188952"/>
              <a:gd name="connsiteY0" fmla="*/ 0 h 6216557"/>
              <a:gd name="connsiteX1" fmla="*/ 12188952 w 12188952"/>
              <a:gd name="connsiteY1" fmla="*/ 0 h 6216557"/>
              <a:gd name="connsiteX2" fmla="*/ 12188952 w 12188952"/>
              <a:gd name="connsiteY2" fmla="*/ 5609705 h 6216557"/>
              <a:gd name="connsiteX3" fmla="*/ 12049115 w 12188952"/>
              <a:gd name="connsiteY3" fmla="*/ 5640762 h 6216557"/>
              <a:gd name="connsiteX4" fmla="*/ 6096001 w 12188952"/>
              <a:gd name="connsiteY4" fmla="*/ 6216557 h 6216557"/>
              <a:gd name="connsiteX5" fmla="*/ 142887 w 12188952"/>
              <a:gd name="connsiteY5" fmla="*/ 5640762 h 6216557"/>
              <a:gd name="connsiteX6" fmla="*/ 0 w 12188952"/>
              <a:gd name="connsiteY6" fmla="*/ 5609028 h 6216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16557">
                <a:moveTo>
                  <a:pt x="0" y="0"/>
                </a:moveTo>
                <a:lnTo>
                  <a:pt x="12188952" y="0"/>
                </a:lnTo>
                <a:lnTo>
                  <a:pt x="12188952" y="5609705"/>
                </a:lnTo>
                <a:lnTo>
                  <a:pt x="12049115" y="5640762"/>
                </a:lnTo>
                <a:cubicBezTo>
                  <a:pt x="10313281" y="6006147"/>
                  <a:pt x="8275571" y="6216557"/>
                  <a:pt x="6096001" y="6216557"/>
                </a:cubicBezTo>
                <a:cubicBezTo>
                  <a:pt x="3916432" y="6216557"/>
                  <a:pt x="1878721" y="6006147"/>
                  <a:pt x="142887" y="5640762"/>
                </a:cubicBezTo>
                <a:lnTo>
                  <a:pt x="0" y="5609028"/>
                </a:lnTo>
                <a:close/>
              </a:path>
            </a:pathLst>
          </a:custGeom>
          <a:ln w="9525">
            <a:noFill/>
          </a:ln>
          <a:effectLst>
            <a:outerShdw blurRad="50800" dist="38100" dir="5400000" algn="t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Content Placeholder 8" descr="Chart, pie chart&#10;&#10;Description automatically generated">
            <a:extLst>
              <a:ext uri="{FF2B5EF4-FFF2-40B4-BE49-F238E27FC236}">
                <a16:creationId xmlns:a16="http://schemas.microsoft.com/office/drawing/2014/main" id="{DE0F0C0A-AE11-85D5-4C5F-ADD17274AD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6"/>
          <a:stretch/>
        </p:blipFill>
        <p:spPr>
          <a:xfrm>
            <a:off x="20" y="1"/>
            <a:ext cx="12191980" cy="6216557"/>
          </a:xfrm>
          <a:custGeom>
            <a:avLst/>
            <a:gdLst/>
            <a:ahLst/>
            <a:cxnLst/>
            <a:rect l="l" t="t" r="r" b="b"/>
            <a:pathLst>
              <a:path w="12188952" h="6216557">
                <a:moveTo>
                  <a:pt x="0" y="0"/>
                </a:moveTo>
                <a:lnTo>
                  <a:pt x="12188952" y="0"/>
                </a:lnTo>
                <a:lnTo>
                  <a:pt x="12188952" y="5609705"/>
                </a:lnTo>
                <a:lnTo>
                  <a:pt x="12049115" y="5640762"/>
                </a:lnTo>
                <a:cubicBezTo>
                  <a:pt x="10313281" y="6006147"/>
                  <a:pt x="8275571" y="6216557"/>
                  <a:pt x="6096001" y="6216557"/>
                </a:cubicBezTo>
                <a:cubicBezTo>
                  <a:pt x="3916432" y="6216557"/>
                  <a:pt x="1878721" y="6006147"/>
                  <a:pt x="142887" y="5640762"/>
                </a:cubicBezTo>
                <a:lnTo>
                  <a:pt x="0" y="5609028"/>
                </a:lnTo>
                <a:close/>
              </a:path>
            </a:pathLst>
          </a:cu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9018C03-11E9-0028-7FAC-B8430C316C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827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05"/>
    </mc:Choice>
    <mc:Fallback>
      <p:transition spd="slow" advTm="16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F8315-E6D9-5B70-6EB4-F43F5DC13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IN" sz="4000" dirty="0"/>
              <a:t>Noise has Multiple Types in NYC</a:t>
            </a:r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A57A62A-F1F0-FE05-D3A7-2CB5F1224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51" y="2139484"/>
            <a:ext cx="10780297" cy="4096512"/>
          </a:xfrm>
          <a:prstGeom prst="rect">
            <a:avLst/>
          </a:prstGeom>
        </p:spPr>
      </p:pic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AFC88F36-ED95-8341-9065-E2385C5CFF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69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81"/>
    </mc:Choice>
    <mc:Fallback>
      <p:transition spd="slow" advTm="16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375DC3-D046-04AF-F559-89EE89AB7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>
            <a:normAutofit/>
          </a:bodyPr>
          <a:lstStyle/>
          <a:p>
            <a:r>
              <a:rPr lang="en-IN" sz="3600" dirty="0"/>
              <a:t>Let’s Break it Down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8FF20BD9-3336-A971-E2F4-E8FA9D05AB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8" y="2228849"/>
            <a:ext cx="6994589" cy="3357403"/>
          </a:xfrm>
          <a:prstGeom prst="rect">
            <a:avLst/>
          </a:prstGeom>
        </p:spPr>
      </p:pic>
      <p:sp useBgFill="1">
        <p:nvSpPr>
          <p:cNvPr id="48" name="Rectangle 15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A21681-C42E-633D-6295-9A9DC92C1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752" y="2020824"/>
            <a:ext cx="3455097" cy="3959352"/>
          </a:xfrm>
        </p:spPr>
        <p:txBody>
          <a:bodyPr anchor="ctr">
            <a:normAutofit/>
          </a:bodyPr>
          <a:lstStyle/>
          <a:p>
            <a:r>
              <a:rPr lang="en-US" sz="1700" dirty="0"/>
              <a:t>Residential Noise is the primary reason of annoyance in all Boroughs</a:t>
            </a:r>
          </a:p>
          <a:p>
            <a:r>
              <a:rPr lang="en-US" sz="1700" dirty="0"/>
              <a:t>Staten Island has the highest percentage of Residential Noise</a:t>
            </a:r>
          </a:p>
          <a:p>
            <a:r>
              <a:rPr lang="en-US" sz="1700" dirty="0"/>
              <a:t>Manhattan also has huge amount of Steet/Sidewalk noise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7D2A03F-D295-4A76-1E10-54F68D9C60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711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984"/>
    </mc:Choice>
    <mc:Fallback>
      <p:transition spd="slow" advTm="33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0">
            <a:extLst>
              <a:ext uri="{FF2B5EF4-FFF2-40B4-BE49-F238E27FC236}">
                <a16:creationId xmlns:a16="http://schemas.microsoft.com/office/drawing/2014/main" id="{50A3C1AB-1153-42D2-8378-34B849C1C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22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: Rounded Corners 24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FE1428DE-A3DD-0A68-7710-B029EBE0F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93"/>
          <a:stretch/>
        </p:blipFill>
        <p:spPr>
          <a:xfrm>
            <a:off x="2128497" y="299258"/>
            <a:ext cx="7935006" cy="40945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524F7B-428E-9FEB-5B2D-895F2C34F1A3}"/>
              </a:ext>
            </a:extLst>
          </p:cNvPr>
          <p:cNvSpPr txBox="1"/>
          <p:nvPr/>
        </p:nvSpPr>
        <p:spPr>
          <a:xfrm>
            <a:off x="1903615" y="4717872"/>
            <a:ext cx="8384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/>
              <a:t>New York loves to Party!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EE5BE34E-9FA4-C51B-D973-60B8031203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088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93"/>
    </mc:Choice>
    <mc:Fallback>
      <p:transition spd="slow" advTm="31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2E6E8"/>
      </a:lt2>
      <a:accent1>
        <a:srgbClr val="BF9989"/>
      </a:accent1>
      <a:accent2>
        <a:srgbClr val="B0A078"/>
      </a:accent2>
      <a:accent3>
        <a:srgbClr val="A2A77E"/>
      </a:accent3>
      <a:accent4>
        <a:srgbClr val="8DAA74"/>
      </a:accent4>
      <a:accent5>
        <a:srgbClr val="83AC81"/>
      </a:accent5>
      <a:accent6>
        <a:srgbClr val="77AE8C"/>
      </a:accent6>
      <a:hlink>
        <a:srgbClr val="5E899C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1081</TotalTime>
  <Words>199</Words>
  <Application>Microsoft Office PowerPoint</Application>
  <PresentationFormat>Widescreen</PresentationFormat>
  <Paragraphs>29</Paragraphs>
  <Slides>15</Slides>
  <Notes>3</Notes>
  <HiddenSlides>0</HiddenSlides>
  <MMClips>15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Avenir Next LT Pro</vt:lpstr>
      <vt:lpstr>Calibri</vt:lpstr>
      <vt:lpstr>Neue Haas Grotesk Text Pro</vt:lpstr>
      <vt:lpstr>AccentBoxVTI</vt:lpstr>
      <vt:lpstr>New York City 311 noise call analysis</vt:lpstr>
      <vt:lpstr>Agenda</vt:lpstr>
      <vt:lpstr>PowerPoint Presentation</vt:lpstr>
      <vt:lpstr>PowerPoint Presentation</vt:lpstr>
      <vt:lpstr>PowerPoint Presentation</vt:lpstr>
      <vt:lpstr>PowerPoint Presentation</vt:lpstr>
      <vt:lpstr>Noise has Multiple Types in NYC</vt:lpstr>
      <vt:lpstr>Let’s Break it Down</vt:lpstr>
      <vt:lpstr>PowerPoint Presentation</vt:lpstr>
      <vt:lpstr>What is being done currently?</vt:lpstr>
      <vt:lpstr>NYPD is on the case</vt:lpstr>
      <vt:lpstr>And they seem to be doing just fine</vt:lpstr>
      <vt:lpstr>They are also kept busy at Night</vt:lpstr>
      <vt:lpstr>If this continues…</vt:lpstr>
      <vt:lpstr>What can be done?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City 311 noise call analysis</dc:title>
  <dc:creator>Nilay Anand</dc:creator>
  <cp:lastModifiedBy>Nilay Anand</cp:lastModifiedBy>
  <cp:revision>7</cp:revision>
  <dcterms:created xsi:type="dcterms:W3CDTF">2022-07-03T00:22:35Z</dcterms:created>
  <dcterms:modified xsi:type="dcterms:W3CDTF">2022-07-04T01:24:51Z</dcterms:modified>
</cp:coreProperties>
</file>

<file path=docProps/thumbnail.jpeg>
</file>